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98" d="100"/>
          <a:sy n="98" d="100"/>
        </p:scale>
        <p:origin x="102"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0DE2-8B74-85E3-DB92-E957F3392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FC527-4B01-079C-DF2D-A1089D20FA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C1771C-1F3A-BDFD-9C66-982B891E0EEC}"/>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5" name="Footer Placeholder 4">
            <a:extLst>
              <a:ext uri="{FF2B5EF4-FFF2-40B4-BE49-F238E27FC236}">
                <a16:creationId xmlns:a16="http://schemas.microsoft.com/office/drawing/2014/main" id="{80CD4562-99FF-BFE5-F928-2C375D267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D0799-2D8C-04E8-3686-CB51B77C7B92}"/>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418696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DE5E-FB89-BEA5-B603-F9F34F21B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51288-90F2-8821-B633-5E191D758C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D9A37-EB8D-7407-DA1B-073C6B12B91D}"/>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5" name="Footer Placeholder 4">
            <a:extLst>
              <a:ext uri="{FF2B5EF4-FFF2-40B4-BE49-F238E27FC236}">
                <a16:creationId xmlns:a16="http://schemas.microsoft.com/office/drawing/2014/main" id="{3E8CA286-4574-38B6-C3C2-B51C06D6C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BCFB8-947E-66A1-E1CF-A7DF432D3134}"/>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274208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6E3D1-18A5-7413-0E14-CEF8D5B9F9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C3BEF-867C-B115-2016-0128B94D0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EF0D1-3DFC-C1C8-2599-8F7C0EF5258F}"/>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5" name="Footer Placeholder 4">
            <a:extLst>
              <a:ext uri="{FF2B5EF4-FFF2-40B4-BE49-F238E27FC236}">
                <a16:creationId xmlns:a16="http://schemas.microsoft.com/office/drawing/2014/main" id="{F7AB25BF-A400-E806-68F4-76D961ED6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64A28-75FA-DBF6-5A41-5D55984EFBCA}"/>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371977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FABC-734F-CC53-92D4-75BD47E06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93D0C-7068-E382-6C21-9319AE75F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D0C17-490F-58D9-E47E-37349FC702A0}"/>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5" name="Footer Placeholder 4">
            <a:extLst>
              <a:ext uri="{FF2B5EF4-FFF2-40B4-BE49-F238E27FC236}">
                <a16:creationId xmlns:a16="http://schemas.microsoft.com/office/drawing/2014/main" id="{1D607AFA-B52A-3008-E5B5-78BE2325C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F780F-0734-616B-C582-451FB4B8A91B}"/>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356831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F3FB-2A64-635A-8607-50EB192F3E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245471-F28E-5731-0741-1EE1C5E313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588ECA-748C-2ACA-684E-5F1924555D00}"/>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5" name="Footer Placeholder 4">
            <a:extLst>
              <a:ext uri="{FF2B5EF4-FFF2-40B4-BE49-F238E27FC236}">
                <a16:creationId xmlns:a16="http://schemas.microsoft.com/office/drawing/2014/main" id="{81C3FDD0-EA83-E472-EEA8-D50AF87BD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0B2CC-1897-722E-C466-7795E80C3AD1}"/>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70828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54C2-AEBB-D5C2-E8CF-9A76EA7A3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4582C-9048-80BF-D70D-68758DACD7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6ED870-08A1-C0E3-F526-E64278321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5B7B2-7776-B02D-4A60-C192E05A9A93}"/>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6" name="Footer Placeholder 5">
            <a:extLst>
              <a:ext uri="{FF2B5EF4-FFF2-40B4-BE49-F238E27FC236}">
                <a16:creationId xmlns:a16="http://schemas.microsoft.com/office/drawing/2014/main" id="{58D6F3E2-8ABE-9A08-9368-F7423D0A6C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4E2AA-3581-73F4-89BB-84C2D7A03B3D}"/>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352182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6808D-49A8-69F3-18FE-D98EEC8CC3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17C67E-7F35-7E8E-CDD7-7DD901083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AE029C-A94F-83E3-20B7-BD2458AE62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60DC6E-611D-62E3-90F1-6636EC935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A41BFD-DF94-B713-950F-C9F0066100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C8295A-8E16-BCFC-B455-E80A92B3C72C}"/>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8" name="Footer Placeholder 7">
            <a:extLst>
              <a:ext uri="{FF2B5EF4-FFF2-40B4-BE49-F238E27FC236}">
                <a16:creationId xmlns:a16="http://schemas.microsoft.com/office/drawing/2014/main" id="{81221F36-1489-07D0-5F7A-A27C02F1F8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DCA667-24B7-27D6-B781-8A232E6AA52D}"/>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15258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EEF2-9052-BC88-FEC4-2B8A2CDD0E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8DA66D-7A00-9637-87DD-841FBC29ECAC}"/>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4" name="Footer Placeholder 3">
            <a:extLst>
              <a:ext uri="{FF2B5EF4-FFF2-40B4-BE49-F238E27FC236}">
                <a16:creationId xmlns:a16="http://schemas.microsoft.com/office/drawing/2014/main" id="{4C0D1924-2A10-1128-3DFF-4E9AFF19A0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76659-B0F9-CB35-D53B-FEED6D26D4B5}"/>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109995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77176-D46A-9377-FFC4-956C37497987}"/>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3" name="Footer Placeholder 2">
            <a:extLst>
              <a:ext uri="{FF2B5EF4-FFF2-40B4-BE49-F238E27FC236}">
                <a16:creationId xmlns:a16="http://schemas.microsoft.com/office/drawing/2014/main" id="{40FB41A1-8F89-2794-338C-97EF3FAB8E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E35FF6-ADCC-8C84-0592-EE0BF0CC1F64}"/>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128617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57C8-CACA-2E5F-FA93-187A210B57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463CA4-324B-4BFB-538C-F1551B794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72604-1A6A-B266-5DEB-E1C093B01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EED66-9DCA-3B3C-70A5-28657FC2CACC}"/>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6" name="Footer Placeholder 5">
            <a:extLst>
              <a:ext uri="{FF2B5EF4-FFF2-40B4-BE49-F238E27FC236}">
                <a16:creationId xmlns:a16="http://schemas.microsoft.com/office/drawing/2014/main" id="{681C7B07-F1EA-61F9-A35F-D1DF4D0F9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56ADD-D5D8-D2B0-CC8D-ECA3692BD0A1}"/>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139937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9CE6-FC1A-EB80-E57F-31EF3067D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31A86-F2B4-419F-10E1-22CC27C60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8DEBC2-3EEE-DB71-C293-9D9466311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1B84B-E3AC-D9C0-B158-199DAE5EC491}"/>
              </a:ext>
            </a:extLst>
          </p:cNvPr>
          <p:cNvSpPr>
            <a:spLocks noGrp="1"/>
          </p:cNvSpPr>
          <p:nvPr>
            <p:ph type="dt" sz="half" idx="10"/>
          </p:nvPr>
        </p:nvSpPr>
        <p:spPr/>
        <p:txBody>
          <a:bodyPr/>
          <a:lstStyle/>
          <a:p>
            <a:fld id="{41EB857C-D8AF-4814-B8C2-00CF9F164AEA}" type="datetimeFigureOut">
              <a:rPr lang="en-US" smtClean="0"/>
              <a:t>10/3/2022</a:t>
            </a:fld>
            <a:endParaRPr lang="en-US"/>
          </a:p>
        </p:txBody>
      </p:sp>
      <p:sp>
        <p:nvSpPr>
          <p:cNvPr id="6" name="Footer Placeholder 5">
            <a:extLst>
              <a:ext uri="{FF2B5EF4-FFF2-40B4-BE49-F238E27FC236}">
                <a16:creationId xmlns:a16="http://schemas.microsoft.com/office/drawing/2014/main" id="{9EDF37D6-DDBF-F886-7F71-165FE5833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AB616-5716-FD2B-892B-7CC2856409F2}"/>
              </a:ext>
            </a:extLst>
          </p:cNvPr>
          <p:cNvSpPr>
            <a:spLocks noGrp="1"/>
          </p:cNvSpPr>
          <p:nvPr>
            <p:ph type="sldNum" sz="quarter" idx="12"/>
          </p:nvPr>
        </p:nvSpPr>
        <p:spPr/>
        <p:txBody>
          <a:bodyPr/>
          <a:lstStyle/>
          <a:p>
            <a:fld id="{E6C282F4-2E96-48D5-8B0F-D83D65115895}" type="slidenum">
              <a:rPr lang="en-US" smtClean="0"/>
              <a:t>‹#›</a:t>
            </a:fld>
            <a:endParaRPr lang="en-US"/>
          </a:p>
        </p:txBody>
      </p:sp>
    </p:spTree>
    <p:extLst>
      <p:ext uri="{BB962C8B-B14F-4D97-AF65-F5344CB8AC3E}">
        <p14:creationId xmlns:p14="http://schemas.microsoft.com/office/powerpoint/2010/main" val="326707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6E1E7-346A-931A-6262-6990EF390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80A94E-F11A-6D22-64FA-5DC69BA67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B34CF-1A4D-997B-44CA-3FE2AD656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B857C-D8AF-4814-B8C2-00CF9F164AEA}" type="datetimeFigureOut">
              <a:rPr lang="en-US" smtClean="0"/>
              <a:t>10/3/2022</a:t>
            </a:fld>
            <a:endParaRPr lang="en-US"/>
          </a:p>
        </p:txBody>
      </p:sp>
      <p:sp>
        <p:nvSpPr>
          <p:cNvPr id="5" name="Footer Placeholder 4">
            <a:extLst>
              <a:ext uri="{FF2B5EF4-FFF2-40B4-BE49-F238E27FC236}">
                <a16:creationId xmlns:a16="http://schemas.microsoft.com/office/drawing/2014/main" id="{E7985443-1F3F-7BEC-58DE-804F108A40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3E0297-C648-9D64-0E6C-39FA81D442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282F4-2E96-48D5-8B0F-D83D65115895}" type="slidenum">
              <a:rPr lang="en-US" smtClean="0"/>
              <a:t>‹#›</a:t>
            </a:fld>
            <a:endParaRPr lang="en-US"/>
          </a:p>
        </p:txBody>
      </p:sp>
    </p:spTree>
    <p:extLst>
      <p:ext uri="{BB962C8B-B14F-4D97-AF65-F5344CB8AC3E}">
        <p14:creationId xmlns:p14="http://schemas.microsoft.com/office/powerpoint/2010/main" val="405361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4938-DD61-3C48-4DD4-BFFB9BF8F573}"/>
              </a:ext>
            </a:extLst>
          </p:cNvPr>
          <p:cNvSpPr>
            <a:spLocks noGrp="1"/>
          </p:cNvSpPr>
          <p:nvPr>
            <p:ph type="ctrTitle"/>
          </p:nvPr>
        </p:nvSpPr>
        <p:spPr/>
        <p:txBody>
          <a:bodyPr>
            <a:normAutofit fontScale="90000"/>
          </a:bodyPr>
          <a:lstStyle/>
          <a:p>
            <a:r>
              <a:rPr lang="en-US" dirty="0"/>
              <a:t>Flying the 3DR Solo</a:t>
            </a:r>
            <a:br>
              <a:rPr lang="en-US" dirty="0"/>
            </a:br>
            <a:r>
              <a:rPr lang="en-US" dirty="0"/>
              <a:t>with the </a:t>
            </a:r>
            <a:br>
              <a:rPr lang="en-US" dirty="0"/>
            </a:br>
            <a:r>
              <a:rPr lang="en-US" dirty="0" err="1"/>
              <a:t>Sidepilot</a:t>
            </a:r>
            <a:r>
              <a:rPr lang="en-US" dirty="0"/>
              <a:t> App</a:t>
            </a:r>
          </a:p>
        </p:txBody>
      </p:sp>
      <p:sp>
        <p:nvSpPr>
          <p:cNvPr id="3" name="Subtitle 2">
            <a:extLst>
              <a:ext uri="{FF2B5EF4-FFF2-40B4-BE49-F238E27FC236}">
                <a16:creationId xmlns:a16="http://schemas.microsoft.com/office/drawing/2014/main" id="{FAC9FB03-E5F6-50E0-6546-699C8C80BE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196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8F55-B9CD-7E8C-450C-3713D2E2C3E7}"/>
              </a:ext>
            </a:extLst>
          </p:cNvPr>
          <p:cNvSpPr>
            <a:spLocks noGrp="1"/>
          </p:cNvSpPr>
          <p:nvPr>
            <p:ph type="title"/>
          </p:nvPr>
        </p:nvSpPr>
        <p:spPr/>
        <p:txBody>
          <a:bodyPr/>
          <a:lstStyle/>
          <a:p>
            <a:r>
              <a:rPr lang="en-US" dirty="0"/>
              <a:t>Flight Controls</a:t>
            </a:r>
          </a:p>
        </p:txBody>
      </p:sp>
      <p:sp>
        <p:nvSpPr>
          <p:cNvPr id="3" name="Content Placeholder 2">
            <a:extLst>
              <a:ext uri="{FF2B5EF4-FFF2-40B4-BE49-F238E27FC236}">
                <a16:creationId xmlns:a16="http://schemas.microsoft.com/office/drawing/2014/main" id="{20D9AAD3-1CE3-70CD-372E-24BF2640ABF1}"/>
              </a:ext>
            </a:extLst>
          </p:cNvPr>
          <p:cNvSpPr>
            <a:spLocks noGrp="1"/>
          </p:cNvSpPr>
          <p:nvPr>
            <p:ph idx="1"/>
          </p:nvPr>
        </p:nvSpPr>
        <p:spPr>
          <a:xfrm>
            <a:off x="469558" y="1482811"/>
            <a:ext cx="4267200" cy="4694152"/>
          </a:xfrm>
        </p:spPr>
        <p:txBody>
          <a:bodyPr>
            <a:normAutofit/>
          </a:bodyPr>
          <a:lstStyle/>
          <a:p>
            <a:r>
              <a:rPr lang="en-US" dirty="0"/>
              <a:t>Roll control</a:t>
            </a:r>
          </a:p>
          <a:p>
            <a:pPr lvl="1"/>
            <a:r>
              <a:rPr lang="en-US" dirty="0"/>
              <a:t>Push to right and drone will roll (slide) to the right. It will not roll over; just slide to right; farther you push it the faster it will slide to right</a:t>
            </a:r>
          </a:p>
          <a:p>
            <a:pPr lvl="1"/>
            <a:r>
              <a:rPr lang="en-US" dirty="0"/>
              <a:t>Push to left and drone will slide to left; farther you push it the faster it will go</a:t>
            </a:r>
          </a:p>
          <a:p>
            <a:pPr lvl="1"/>
            <a:r>
              <a:rPr lang="en-US" dirty="0"/>
              <a:t>Let go and drone will hover</a:t>
            </a:r>
          </a:p>
        </p:txBody>
      </p:sp>
      <p:pic>
        <p:nvPicPr>
          <p:cNvPr id="4" name="Picture 3">
            <a:extLst>
              <a:ext uri="{FF2B5EF4-FFF2-40B4-BE49-F238E27FC236}">
                <a16:creationId xmlns:a16="http://schemas.microsoft.com/office/drawing/2014/main" id="{292833BC-F51E-64D1-8189-DDF6C3E21231}"/>
              </a:ext>
            </a:extLst>
          </p:cNvPr>
          <p:cNvPicPr>
            <a:picLocks noChangeAspect="1"/>
          </p:cNvPicPr>
          <p:nvPr/>
        </p:nvPicPr>
        <p:blipFill>
          <a:blip r:embed="rId2"/>
          <a:stretch>
            <a:fillRect/>
          </a:stretch>
        </p:blipFill>
        <p:spPr>
          <a:xfrm>
            <a:off x="5008605" y="1676459"/>
            <a:ext cx="6985602" cy="5123172"/>
          </a:xfrm>
          <a:prstGeom prst="rect">
            <a:avLst/>
          </a:prstGeom>
        </p:spPr>
      </p:pic>
      <p:cxnSp>
        <p:nvCxnSpPr>
          <p:cNvPr id="6" name="Straight Arrow Connector 5">
            <a:extLst>
              <a:ext uri="{FF2B5EF4-FFF2-40B4-BE49-F238E27FC236}">
                <a16:creationId xmlns:a16="http://schemas.microsoft.com/office/drawing/2014/main" id="{6F65EBDC-EE95-8B52-CA9E-3AF66F7DC9F9}"/>
              </a:ext>
            </a:extLst>
          </p:cNvPr>
          <p:cNvCxnSpPr>
            <a:cxnSpLocks/>
          </p:cNvCxnSpPr>
          <p:nvPr/>
        </p:nvCxnSpPr>
        <p:spPr>
          <a:xfrm flipH="1">
            <a:off x="9873588" y="3210128"/>
            <a:ext cx="16245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61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8F55-B9CD-7E8C-450C-3713D2E2C3E7}"/>
              </a:ext>
            </a:extLst>
          </p:cNvPr>
          <p:cNvSpPr>
            <a:spLocks noGrp="1"/>
          </p:cNvSpPr>
          <p:nvPr>
            <p:ph type="title"/>
          </p:nvPr>
        </p:nvSpPr>
        <p:spPr/>
        <p:txBody>
          <a:bodyPr/>
          <a:lstStyle/>
          <a:p>
            <a:r>
              <a:rPr lang="en-US" dirty="0"/>
              <a:t>Flight Controls</a:t>
            </a:r>
          </a:p>
        </p:txBody>
      </p:sp>
      <p:sp>
        <p:nvSpPr>
          <p:cNvPr id="3" name="Content Placeholder 2">
            <a:extLst>
              <a:ext uri="{FF2B5EF4-FFF2-40B4-BE49-F238E27FC236}">
                <a16:creationId xmlns:a16="http://schemas.microsoft.com/office/drawing/2014/main" id="{20D9AAD3-1CE3-70CD-372E-24BF2640ABF1}"/>
              </a:ext>
            </a:extLst>
          </p:cNvPr>
          <p:cNvSpPr>
            <a:spLocks noGrp="1"/>
          </p:cNvSpPr>
          <p:nvPr>
            <p:ph idx="1"/>
          </p:nvPr>
        </p:nvSpPr>
        <p:spPr>
          <a:xfrm>
            <a:off x="469558" y="1482811"/>
            <a:ext cx="4267200" cy="4694152"/>
          </a:xfrm>
        </p:spPr>
        <p:txBody>
          <a:bodyPr>
            <a:normAutofit/>
          </a:bodyPr>
          <a:lstStyle/>
          <a:p>
            <a:r>
              <a:rPr lang="en-US" dirty="0"/>
              <a:t>Forward/back control</a:t>
            </a:r>
          </a:p>
          <a:p>
            <a:pPr lvl="1"/>
            <a:r>
              <a:rPr lang="en-US" dirty="0"/>
              <a:t>Push forward to go forward; farther you push it the faster you go</a:t>
            </a:r>
          </a:p>
          <a:p>
            <a:pPr lvl="1"/>
            <a:r>
              <a:rPr lang="en-US" dirty="0"/>
              <a:t>Pull back to move backwards; farther you push it the faster you go</a:t>
            </a:r>
          </a:p>
          <a:p>
            <a:pPr lvl="1"/>
            <a:r>
              <a:rPr lang="en-US" dirty="0"/>
              <a:t>Let go and you will stop and hover</a:t>
            </a:r>
          </a:p>
        </p:txBody>
      </p:sp>
      <p:pic>
        <p:nvPicPr>
          <p:cNvPr id="4" name="Picture 3">
            <a:extLst>
              <a:ext uri="{FF2B5EF4-FFF2-40B4-BE49-F238E27FC236}">
                <a16:creationId xmlns:a16="http://schemas.microsoft.com/office/drawing/2014/main" id="{292833BC-F51E-64D1-8189-DDF6C3E21231}"/>
              </a:ext>
            </a:extLst>
          </p:cNvPr>
          <p:cNvPicPr>
            <a:picLocks noChangeAspect="1"/>
          </p:cNvPicPr>
          <p:nvPr/>
        </p:nvPicPr>
        <p:blipFill>
          <a:blip r:embed="rId2"/>
          <a:stretch>
            <a:fillRect/>
          </a:stretch>
        </p:blipFill>
        <p:spPr>
          <a:xfrm>
            <a:off x="5008605" y="1676459"/>
            <a:ext cx="6985602" cy="5123172"/>
          </a:xfrm>
          <a:prstGeom prst="rect">
            <a:avLst/>
          </a:prstGeom>
        </p:spPr>
      </p:pic>
      <p:cxnSp>
        <p:nvCxnSpPr>
          <p:cNvPr id="6" name="Straight Arrow Connector 5">
            <a:extLst>
              <a:ext uri="{FF2B5EF4-FFF2-40B4-BE49-F238E27FC236}">
                <a16:creationId xmlns:a16="http://schemas.microsoft.com/office/drawing/2014/main" id="{6F65EBDC-EE95-8B52-CA9E-3AF66F7DC9F9}"/>
              </a:ext>
            </a:extLst>
          </p:cNvPr>
          <p:cNvCxnSpPr>
            <a:cxnSpLocks/>
          </p:cNvCxnSpPr>
          <p:nvPr/>
        </p:nvCxnSpPr>
        <p:spPr>
          <a:xfrm>
            <a:off x="10525328" y="2714017"/>
            <a:ext cx="262646" cy="143969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24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8F55-B9CD-7E8C-450C-3713D2E2C3E7}"/>
              </a:ext>
            </a:extLst>
          </p:cNvPr>
          <p:cNvSpPr>
            <a:spLocks noGrp="1"/>
          </p:cNvSpPr>
          <p:nvPr>
            <p:ph type="title"/>
          </p:nvPr>
        </p:nvSpPr>
        <p:spPr/>
        <p:txBody>
          <a:bodyPr/>
          <a:lstStyle/>
          <a:p>
            <a:r>
              <a:rPr lang="en-US" dirty="0"/>
              <a:t>Flight Controls</a:t>
            </a:r>
          </a:p>
        </p:txBody>
      </p:sp>
      <p:sp>
        <p:nvSpPr>
          <p:cNvPr id="3" name="Content Placeholder 2">
            <a:extLst>
              <a:ext uri="{FF2B5EF4-FFF2-40B4-BE49-F238E27FC236}">
                <a16:creationId xmlns:a16="http://schemas.microsoft.com/office/drawing/2014/main" id="{20D9AAD3-1CE3-70CD-372E-24BF2640ABF1}"/>
              </a:ext>
            </a:extLst>
          </p:cNvPr>
          <p:cNvSpPr>
            <a:spLocks noGrp="1"/>
          </p:cNvSpPr>
          <p:nvPr>
            <p:ph idx="1"/>
          </p:nvPr>
        </p:nvSpPr>
        <p:spPr>
          <a:xfrm>
            <a:off x="469558" y="1482811"/>
            <a:ext cx="4267200" cy="4694152"/>
          </a:xfrm>
        </p:spPr>
        <p:txBody>
          <a:bodyPr>
            <a:normAutofit/>
          </a:bodyPr>
          <a:lstStyle/>
          <a:p>
            <a:r>
              <a:rPr lang="en-US" dirty="0">
                <a:solidFill>
                  <a:srgbClr val="FF0000"/>
                </a:solidFill>
              </a:rPr>
              <a:t>Don’t panic!</a:t>
            </a:r>
          </a:p>
          <a:p>
            <a:r>
              <a:rPr lang="en-US" dirty="0">
                <a:solidFill>
                  <a:srgbClr val="FF0000"/>
                </a:solidFill>
              </a:rPr>
              <a:t>Recall that if you </a:t>
            </a:r>
            <a:r>
              <a:rPr lang="en-US" b="1" dirty="0">
                <a:solidFill>
                  <a:srgbClr val="FF0000"/>
                </a:solidFill>
              </a:rPr>
              <a:t>let go of both sticks</a:t>
            </a:r>
            <a:r>
              <a:rPr lang="en-US" dirty="0">
                <a:solidFill>
                  <a:srgbClr val="FF0000"/>
                </a:solidFill>
              </a:rPr>
              <a:t>, the drone will immediately stop in mid air and hover</a:t>
            </a:r>
          </a:p>
        </p:txBody>
      </p:sp>
      <p:pic>
        <p:nvPicPr>
          <p:cNvPr id="4" name="Picture 3">
            <a:extLst>
              <a:ext uri="{FF2B5EF4-FFF2-40B4-BE49-F238E27FC236}">
                <a16:creationId xmlns:a16="http://schemas.microsoft.com/office/drawing/2014/main" id="{292833BC-F51E-64D1-8189-DDF6C3E21231}"/>
              </a:ext>
            </a:extLst>
          </p:cNvPr>
          <p:cNvPicPr>
            <a:picLocks noChangeAspect="1"/>
          </p:cNvPicPr>
          <p:nvPr/>
        </p:nvPicPr>
        <p:blipFill>
          <a:blip r:embed="rId2"/>
          <a:stretch>
            <a:fillRect/>
          </a:stretch>
        </p:blipFill>
        <p:spPr>
          <a:xfrm>
            <a:off x="5008605" y="1676459"/>
            <a:ext cx="6985602" cy="5123172"/>
          </a:xfrm>
          <a:prstGeom prst="rect">
            <a:avLst/>
          </a:prstGeom>
        </p:spPr>
      </p:pic>
    </p:spTree>
    <p:extLst>
      <p:ext uri="{BB962C8B-B14F-4D97-AF65-F5344CB8AC3E}">
        <p14:creationId xmlns:p14="http://schemas.microsoft.com/office/powerpoint/2010/main" val="250099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8F55-B9CD-7E8C-450C-3713D2E2C3E7}"/>
              </a:ext>
            </a:extLst>
          </p:cNvPr>
          <p:cNvSpPr>
            <a:spLocks noGrp="1"/>
          </p:cNvSpPr>
          <p:nvPr>
            <p:ph type="title"/>
          </p:nvPr>
        </p:nvSpPr>
        <p:spPr/>
        <p:txBody>
          <a:bodyPr/>
          <a:lstStyle/>
          <a:p>
            <a:r>
              <a:rPr lang="en-US" dirty="0"/>
              <a:t>Flight Controls</a:t>
            </a:r>
          </a:p>
        </p:txBody>
      </p:sp>
      <p:sp>
        <p:nvSpPr>
          <p:cNvPr id="3" name="Content Placeholder 2">
            <a:extLst>
              <a:ext uri="{FF2B5EF4-FFF2-40B4-BE49-F238E27FC236}">
                <a16:creationId xmlns:a16="http://schemas.microsoft.com/office/drawing/2014/main" id="{20D9AAD3-1CE3-70CD-372E-24BF2640ABF1}"/>
              </a:ext>
            </a:extLst>
          </p:cNvPr>
          <p:cNvSpPr>
            <a:spLocks noGrp="1"/>
          </p:cNvSpPr>
          <p:nvPr>
            <p:ph idx="1"/>
          </p:nvPr>
        </p:nvSpPr>
        <p:spPr>
          <a:xfrm>
            <a:off x="469558" y="1482811"/>
            <a:ext cx="4267200" cy="4694152"/>
          </a:xfrm>
        </p:spPr>
        <p:txBody>
          <a:bodyPr>
            <a:normAutofit lnSpcReduction="10000"/>
          </a:bodyPr>
          <a:lstStyle/>
          <a:p>
            <a:r>
              <a:rPr lang="en-US" dirty="0"/>
              <a:t>When ready to land,</a:t>
            </a:r>
          </a:p>
          <a:p>
            <a:r>
              <a:rPr lang="en-US" dirty="0"/>
              <a:t>Maneuver into position over landing location,</a:t>
            </a:r>
          </a:p>
          <a:p>
            <a:r>
              <a:rPr lang="en-US" dirty="0"/>
              <a:t>SLOWLY, pull back on vertical speed control and SLOWLY bring it down to the ground.</a:t>
            </a:r>
          </a:p>
          <a:p>
            <a:r>
              <a:rPr lang="en-US" dirty="0"/>
              <a:t>WHEN THE DRONE IS ON THE GROUND (NOT BEFORE!), PULL STICK ALL THE WAY BACK TO SHUT OFF MOTORS.</a:t>
            </a:r>
          </a:p>
        </p:txBody>
      </p:sp>
      <p:pic>
        <p:nvPicPr>
          <p:cNvPr id="4" name="Picture 3">
            <a:extLst>
              <a:ext uri="{FF2B5EF4-FFF2-40B4-BE49-F238E27FC236}">
                <a16:creationId xmlns:a16="http://schemas.microsoft.com/office/drawing/2014/main" id="{292833BC-F51E-64D1-8189-DDF6C3E21231}"/>
              </a:ext>
            </a:extLst>
          </p:cNvPr>
          <p:cNvPicPr>
            <a:picLocks noChangeAspect="1"/>
          </p:cNvPicPr>
          <p:nvPr/>
        </p:nvPicPr>
        <p:blipFill>
          <a:blip r:embed="rId2"/>
          <a:stretch>
            <a:fillRect/>
          </a:stretch>
        </p:blipFill>
        <p:spPr>
          <a:xfrm>
            <a:off x="5008605" y="1676459"/>
            <a:ext cx="6985602" cy="5123172"/>
          </a:xfrm>
          <a:prstGeom prst="rect">
            <a:avLst/>
          </a:prstGeom>
        </p:spPr>
      </p:pic>
      <p:cxnSp>
        <p:nvCxnSpPr>
          <p:cNvPr id="5" name="Straight Arrow Connector 4">
            <a:extLst>
              <a:ext uri="{FF2B5EF4-FFF2-40B4-BE49-F238E27FC236}">
                <a16:creationId xmlns:a16="http://schemas.microsoft.com/office/drawing/2014/main" id="{32AFB978-6B15-86FB-A810-D6DF53B53309}"/>
              </a:ext>
            </a:extLst>
          </p:cNvPr>
          <p:cNvCxnSpPr>
            <a:cxnSpLocks/>
          </p:cNvCxnSpPr>
          <p:nvPr/>
        </p:nvCxnSpPr>
        <p:spPr>
          <a:xfrm flipH="1">
            <a:off x="6021421" y="3171217"/>
            <a:ext cx="194553" cy="8949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14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8F55-B9CD-7E8C-450C-3713D2E2C3E7}"/>
              </a:ext>
            </a:extLst>
          </p:cNvPr>
          <p:cNvSpPr>
            <a:spLocks noGrp="1"/>
          </p:cNvSpPr>
          <p:nvPr>
            <p:ph type="title"/>
          </p:nvPr>
        </p:nvSpPr>
        <p:spPr/>
        <p:txBody>
          <a:bodyPr/>
          <a:lstStyle/>
          <a:p>
            <a:r>
              <a:rPr lang="en-US" dirty="0"/>
              <a:t>Flight Controls: Take off</a:t>
            </a:r>
          </a:p>
        </p:txBody>
      </p:sp>
      <p:sp>
        <p:nvSpPr>
          <p:cNvPr id="3" name="Content Placeholder 2">
            <a:extLst>
              <a:ext uri="{FF2B5EF4-FFF2-40B4-BE49-F238E27FC236}">
                <a16:creationId xmlns:a16="http://schemas.microsoft.com/office/drawing/2014/main" id="{20D9AAD3-1CE3-70CD-372E-24BF2640ABF1}"/>
              </a:ext>
            </a:extLst>
          </p:cNvPr>
          <p:cNvSpPr>
            <a:spLocks noGrp="1"/>
          </p:cNvSpPr>
          <p:nvPr>
            <p:ph idx="1"/>
          </p:nvPr>
        </p:nvSpPr>
        <p:spPr>
          <a:xfrm>
            <a:off x="469558" y="1482811"/>
            <a:ext cx="4267200" cy="5229274"/>
          </a:xfrm>
        </p:spPr>
        <p:txBody>
          <a:bodyPr>
            <a:normAutofit fontScale="70000" lnSpcReduction="20000"/>
          </a:bodyPr>
          <a:lstStyle/>
          <a:p>
            <a:r>
              <a:rPr lang="en-US" dirty="0"/>
              <a:t>When ready to take off:</a:t>
            </a:r>
          </a:p>
          <a:p>
            <a:pPr lvl="1"/>
            <a:r>
              <a:rPr lang="en-US" dirty="0"/>
              <a:t>Push and hold the “Fly” button and watch screen, a green bar will slide across screen. Let go of fly button</a:t>
            </a:r>
          </a:p>
          <a:p>
            <a:pPr lvl="1"/>
            <a:r>
              <a:rPr lang="en-US" dirty="0"/>
              <a:t>Push vertical speed control forward to take off</a:t>
            </a:r>
          </a:p>
          <a:p>
            <a:r>
              <a:rPr lang="en-US" dirty="0"/>
              <a:t>Go ahead and land and take off a few times to get a feel for it.</a:t>
            </a:r>
          </a:p>
          <a:p>
            <a:r>
              <a:rPr lang="en-US" dirty="0"/>
              <a:t>Then go ahead and fly around……</a:t>
            </a:r>
            <a:r>
              <a:rPr lang="en-US" b="1" dirty="0">
                <a:solidFill>
                  <a:srgbClr val="FF0000"/>
                </a:solidFill>
              </a:rPr>
              <a:t>CAREFULLY and SLOWLY!</a:t>
            </a:r>
          </a:p>
          <a:p>
            <a:r>
              <a:rPr lang="en-US" dirty="0"/>
              <a:t>Don’t try to get too fancy or too rambunctious. Just get a feel for maneuvering around</a:t>
            </a:r>
          </a:p>
          <a:p>
            <a:r>
              <a:rPr lang="en-US" b="1" dirty="0">
                <a:solidFill>
                  <a:srgbClr val="FF0000"/>
                </a:solidFill>
              </a:rPr>
              <a:t>MONITOR THE BATTERY LEVEL AND LAND WITH AT LEAST 25% BATTERY LEFT</a:t>
            </a:r>
            <a:r>
              <a:rPr lang="en-US" dirty="0"/>
              <a:t>. You should get about 10 -12 minutes of flight time on a battery</a:t>
            </a:r>
          </a:p>
        </p:txBody>
      </p:sp>
      <p:pic>
        <p:nvPicPr>
          <p:cNvPr id="4" name="Picture 3">
            <a:extLst>
              <a:ext uri="{FF2B5EF4-FFF2-40B4-BE49-F238E27FC236}">
                <a16:creationId xmlns:a16="http://schemas.microsoft.com/office/drawing/2014/main" id="{292833BC-F51E-64D1-8189-DDF6C3E21231}"/>
              </a:ext>
            </a:extLst>
          </p:cNvPr>
          <p:cNvPicPr>
            <a:picLocks noChangeAspect="1"/>
          </p:cNvPicPr>
          <p:nvPr/>
        </p:nvPicPr>
        <p:blipFill>
          <a:blip r:embed="rId2"/>
          <a:stretch>
            <a:fillRect/>
          </a:stretch>
        </p:blipFill>
        <p:spPr>
          <a:xfrm>
            <a:off x="5008605" y="1676459"/>
            <a:ext cx="6985602" cy="5123172"/>
          </a:xfrm>
          <a:prstGeom prst="rect">
            <a:avLst/>
          </a:prstGeom>
        </p:spPr>
      </p:pic>
      <p:cxnSp>
        <p:nvCxnSpPr>
          <p:cNvPr id="5" name="Straight Arrow Connector 4">
            <a:extLst>
              <a:ext uri="{FF2B5EF4-FFF2-40B4-BE49-F238E27FC236}">
                <a16:creationId xmlns:a16="http://schemas.microsoft.com/office/drawing/2014/main" id="{32AFB978-6B15-86FB-A810-D6DF53B53309}"/>
              </a:ext>
            </a:extLst>
          </p:cNvPr>
          <p:cNvCxnSpPr>
            <a:cxnSpLocks/>
          </p:cNvCxnSpPr>
          <p:nvPr/>
        </p:nvCxnSpPr>
        <p:spPr>
          <a:xfrm flipV="1">
            <a:off x="6215974" y="2373549"/>
            <a:ext cx="165371" cy="7976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80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8F55-B9CD-7E8C-450C-3713D2E2C3E7}"/>
              </a:ext>
            </a:extLst>
          </p:cNvPr>
          <p:cNvSpPr>
            <a:spLocks noGrp="1"/>
          </p:cNvSpPr>
          <p:nvPr>
            <p:ph type="title"/>
          </p:nvPr>
        </p:nvSpPr>
        <p:spPr/>
        <p:txBody>
          <a:bodyPr/>
          <a:lstStyle/>
          <a:p>
            <a:r>
              <a:rPr lang="en-US" dirty="0"/>
              <a:t>Flying: Things to try</a:t>
            </a:r>
          </a:p>
        </p:txBody>
      </p:sp>
      <p:sp>
        <p:nvSpPr>
          <p:cNvPr id="3" name="Content Placeholder 2">
            <a:extLst>
              <a:ext uri="{FF2B5EF4-FFF2-40B4-BE49-F238E27FC236}">
                <a16:creationId xmlns:a16="http://schemas.microsoft.com/office/drawing/2014/main" id="{20D9AAD3-1CE3-70CD-372E-24BF2640ABF1}"/>
              </a:ext>
            </a:extLst>
          </p:cNvPr>
          <p:cNvSpPr>
            <a:spLocks noGrp="1"/>
          </p:cNvSpPr>
          <p:nvPr>
            <p:ph idx="1"/>
          </p:nvPr>
        </p:nvSpPr>
        <p:spPr>
          <a:xfrm>
            <a:off x="469558" y="1482811"/>
            <a:ext cx="10376782" cy="5229274"/>
          </a:xfrm>
        </p:spPr>
        <p:txBody>
          <a:bodyPr>
            <a:normAutofit fontScale="92500" lnSpcReduction="20000"/>
          </a:bodyPr>
          <a:lstStyle/>
          <a:p>
            <a:r>
              <a:rPr lang="en-US" dirty="0"/>
              <a:t>Use smooth, modest control inputs; don’t pump the sticks</a:t>
            </a:r>
          </a:p>
          <a:p>
            <a:r>
              <a:rPr lang="en-US" dirty="0"/>
              <a:t>When flying away; right is right and left is left</a:t>
            </a:r>
          </a:p>
          <a:p>
            <a:r>
              <a:rPr lang="en-US" dirty="0">
                <a:solidFill>
                  <a:srgbClr val="FF0000"/>
                </a:solidFill>
              </a:rPr>
              <a:t>When flying towards you</a:t>
            </a:r>
            <a:r>
              <a:rPr lang="en-US" dirty="0"/>
              <a:t>, roll stick to right will make the drone slide to your left! </a:t>
            </a:r>
            <a:r>
              <a:rPr lang="en-US" dirty="0">
                <a:solidFill>
                  <a:srgbClr val="FF0000"/>
                </a:solidFill>
              </a:rPr>
              <a:t>Control inputs reversed</a:t>
            </a:r>
            <a:r>
              <a:rPr lang="en-US" dirty="0"/>
              <a:t>. It takes practice to train your brain to sort this out! </a:t>
            </a:r>
            <a:r>
              <a:rPr lang="en-US" i="1" dirty="0"/>
              <a:t>You need to learn to mentally put yourself in the drone</a:t>
            </a:r>
          </a:p>
          <a:p>
            <a:r>
              <a:rPr lang="en-US" dirty="0"/>
              <a:t>Coordinated turns: Try a bit of yaw as you move forward slowly to keep drone facing forward into turn. Need to coordinate amount of forward motion with amount of yaw.</a:t>
            </a:r>
          </a:p>
          <a:p>
            <a:r>
              <a:rPr lang="en-US" dirty="0"/>
              <a:t>Figure 8’s: requires you to alternate yaw to right and then left as you trace a figure 8 pattern. Also helps you learn the reversal of control inputs as you head away, then towards yourself.</a:t>
            </a:r>
          </a:p>
          <a:p>
            <a:r>
              <a:rPr lang="en-US" dirty="0"/>
              <a:t>STAY AHEAD OF THE DRONE! Think about where you are heading and make sure path is clear.</a:t>
            </a:r>
          </a:p>
          <a:p>
            <a:r>
              <a:rPr lang="en-US" dirty="0"/>
              <a:t>Don’t fly over people!</a:t>
            </a:r>
          </a:p>
        </p:txBody>
      </p:sp>
    </p:spTree>
    <p:extLst>
      <p:ext uri="{BB962C8B-B14F-4D97-AF65-F5344CB8AC3E}">
        <p14:creationId xmlns:p14="http://schemas.microsoft.com/office/powerpoint/2010/main" val="241377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CE511-0454-6A33-8C94-A38B2D33C40A}"/>
              </a:ext>
            </a:extLst>
          </p:cNvPr>
          <p:cNvPicPr>
            <a:picLocks noChangeAspect="1"/>
          </p:cNvPicPr>
          <p:nvPr/>
        </p:nvPicPr>
        <p:blipFill>
          <a:blip r:embed="rId2"/>
          <a:stretch>
            <a:fillRect/>
          </a:stretch>
        </p:blipFill>
        <p:spPr>
          <a:xfrm>
            <a:off x="3113440" y="0"/>
            <a:ext cx="8798943" cy="6858000"/>
          </a:xfrm>
          <a:prstGeom prst="rect">
            <a:avLst/>
          </a:prstGeom>
        </p:spPr>
      </p:pic>
      <p:sp>
        <p:nvSpPr>
          <p:cNvPr id="6" name="TextBox 5">
            <a:extLst>
              <a:ext uri="{FF2B5EF4-FFF2-40B4-BE49-F238E27FC236}">
                <a16:creationId xmlns:a16="http://schemas.microsoft.com/office/drawing/2014/main" id="{C75219EF-1F2B-2613-800E-EAA7BCD7C7DD}"/>
              </a:ext>
            </a:extLst>
          </p:cNvPr>
          <p:cNvSpPr txBox="1"/>
          <p:nvPr/>
        </p:nvSpPr>
        <p:spPr>
          <a:xfrm>
            <a:off x="298276" y="1672732"/>
            <a:ext cx="2175756" cy="4524315"/>
          </a:xfrm>
          <a:prstGeom prst="rect">
            <a:avLst/>
          </a:prstGeom>
          <a:noFill/>
        </p:spPr>
        <p:txBody>
          <a:bodyPr wrap="square" rtlCol="0">
            <a:spAutoFit/>
          </a:bodyPr>
          <a:lstStyle/>
          <a:p>
            <a:r>
              <a:rPr lang="en-US" dirty="0"/>
              <a:t>Install props: note that some prop have silver in middle and others have black center. Silver ones go on the motor with silver dot. Black ones go on motors with black dot. Note symbol on prop showing which way to turn to screw them on. And note that black and silver props will rotate in opposite direction.</a:t>
            </a:r>
          </a:p>
        </p:txBody>
      </p:sp>
    </p:spTree>
    <p:extLst>
      <p:ext uri="{BB962C8B-B14F-4D97-AF65-F5344CB8AC3E}">
        <p14:creationId xmlns:p14="http://schemas.microsoft.com/office/powerpoint/2010/main" val="422270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9A5014-1882-CF4F-6C85-08C7AEECD3BE}"/>
              </a:ext>
            </a:extLst>
          </p:cNvPr>
          <p:cNvPicPr>
            <a:picLocks noChangeAspect="1"/>
          </p:cNvPicPr>
          <p:nvPr/>
        </p:nvPicPr>
        <p:blipFill>
          <a:blip r:embed="rId2"/>
          <a:stretch>
            <a:fillRect/>
          </a:stretch>
        </p:blipFill>
        <p:spPr>
          <a:xfrm>
            <a:off x="3186443" y="590550"/>
            <a:ext cx="6324600" cy="5676900"/>
          </a:xfrm>
          <a:prstGeom prst="rect">
            <a:avLst/>
          </a:prstGeom>
        </p:spPr>
      </p:pic>
      <p:cxnSp>
        <p:nvCxnSpPr>
          <p:cNvPr id="6" name="Straight Arrow Connector 5">
            <a:extLst>
              <a:ext uri="{FF2B5EF4-FFF2-40B4-BE49-F238E27FC236}">
                <a16:creationId xmlns:a16="http://schemas.microsoft.com/office/drawing/2014/main" id="{E4A95993-107F-A122-E632-62FD41DD008D}"/>
              </a:ext>
            </a:extLst>
          </p:cNvPr>
          <p:cNvCxnSpPr>
            <a:cxnSpLocks/>
          </p:cNvCxnSpPr>
          <p:nvPr/>
        </p:nvCxnSpPr>
        <p:spPr>
          <a:xfrm>
            <a:off x="2425180" y="2250831"/>
            <a:ext cx="3727938" cy="15373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5729C7F-F4D3-F281-80F6-72DF891E2AA4}"/>
              </a:ext>
            </a:extLst>
          </p:cNvPr>
          <p:cNvSpPr txBox="1"/>
          <p:nvPr/>
        </p:nvSpPr>
        <p:spPr>
          <a:xfrm>
            <a:off x="298276" y="1672732"/>
            <a:ext cx="2175756" cy="3416320"/>
          </a:xfrm>
          <a:prstGeom prst="rect">
            <a:avLst/>
          </a:prstGeom>
          <a:noFill/>
        </p:spPr>
        <p:txBody>
          <a:bodyPr wrap="square" rtlCol="0">
            <a:spAutoFit/>
          </a:bodyPr>
          <a:lstStyle/>
          <a:p>
            <a:r>
              <a:rPr lang="en-US" dirty="0"/>
              <a:t>Push and hold to power on; hold until string of white lights (below button) come on and you hear a happy string of beeps. If battery is fully charged, all lights in this string will come on (some may be a bit dim and this is OK)</a:t>
            </a:r>
          </a:p>
        </p:txBody>
      </p:sp>
      <p:cxnSp>
        <p:nvCxnSpPr>
          <p:cNvPr id="10" name="Straight Arrow Connector 9">
            <a:extLst>
              <a:ext uri="{FF2B5EF4-FFF2-40B4-BE49-F238E27FC236}">
                <a16:creationId xmlns:a16="http://schemas.microsoft.com/office/drawing/2014/main" id="{9ADCFF33-0E4B-989A-C02F-FCF5B753B8F0}"/>
              </a:ext>
            </a:extLst>
          </p:cNvPr>
          <p:cNvCxnSpPr>
            <a:cxnSpLocks/>
          </p:cNvCxnSpPr>
          <p:nvPr/>
        </p:nvCxnSpPr>
        <p:spPr>
          <a:xfrm flipH="1">
            <a:off x="6466698" y="1672732"/>
            <a:ext cx="3179806" cy="6750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98C8A4-2F16-D219-E60F-61ACD80785C0}"/>
              </a:ext>
            </a:extLst>
          </p:cNvPr>
          <p:cNvSpPr txBox="1"/>
          <p:nvPr/>
        </p:nvSpPr>
        <p:spPr>
          <a:xfrm>
            <a:off x="10088916" y="1635659"/>
            <a:ext cx="2175756" cy="1200329"/>
          </a:xfrm>
          <a:prstGeom prst="rect">
            <a:avLst/>
          </a:prstGeom>
          <a:noFill/>
        </p:spPr>
        <p:txBody>
          <a:bodyPr wrap="square" rtlCol="0">
            <a:spAutoFit/>
          </a:bodyPr>
          <a:lstStyle/>
          <a:p>
            <a:r>
              <a:rPr lang="en-US" dirty="0"/>
              <a:t>This button allows you to remove battery by sliding This way</a:t>
            </a:r>
          </a:p>
        </p:txBody>
      </p:sp>
      <p:cxnSp>
        <p:nvCxnSpPr>
          <p:cNvPr id="15" name="Straight Arrow Connector 14">
            <a:extLst>
              <a:ext uri="{FF2B5EF4-FFF2-40B4-BE49-F238E27FC236}">
                <a16:creationId xmlns:a16="http://schemas.microsoft.com/office/drawing/2014/main" id="{84DA9292-4591-18E4-C64D-D5F92974213C}"/>
              </a:ext>
            </a:extLst>
          </p:cNvPr>
          <p:cNvCxnSpPr>
            <a:cxnSpLocks/>
          </p:cNvCxnSpPr>
          <p:nvPr/>
        </p:nvCxnSpPr>
        <p:spPr>
          <a:xfrm>
            <a:off x="7059827" y="2553730"/>
            <a:ext cx="65903" cy="1351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9441E9-74A5-0FF1-F7CB-E7074EE1CE29}"/>
              </a:ext>
            </a:extLst>
          </p:cNvPr>
          <p:cNvCxnSpPr>
            <a:cxnSpLocks/>
          </p:cNvCxnSpPr>
          <p:nvPr/>
        </p:nvCxnSpPr>
        <p:spPr>
          <a:xfrm flipH="1" flipV="1">
            <a:off x="7059827" y="2553730"/>
            <a:ext cx="3029089" cy="906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52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9EB658-F4B5-179A-EC15-5EE800A7E3D0}"/>
              </a:ext>
            </a:extLst>
          </p:cNvPr>
          <p:cNvPicPr>
            <a:picLocks noChangeAspect="1"/>
          </p:cNvPicPr>
          <p:nvPr/>
        </p:nvPicPr>
        <p:blipFill>
          <a:blip r:embed="rId2"/>
          <a:stretch>
            <a:fillRect/>
          </a:stretch>
        </p:blipFill>
        <p:spPr>
          <a:xfrm>
            <a:off x="2918515" y="143608"/>
            <a:ext cx="9075692" cy="6656023"/>
          </a:xfrm>
          <a:prstGeom prst="rect">
            <a:avLst/>
          </a:prstGeom>
        </p:spPr>
      </p:pic>
      <p:cxnSp>
        <p:nvCxnSpPr>
          <p:cNvPr id="7" name="Straight Arrow Connector 6">
            <a:extLst>
              <a:ext uri="{FF2B5EF4-FFF2-40B4-BE49-F238E27FC236}">
                <a16:creationId xmlns:a16="http://schemas.microsoft.com/office/drawing/2014/main" id="{70B5EFCD-0381-F43A-4BDB-B04B3D8B95BD}"/>
              </a:ext>
            </a:extLst>
          </p:cNvPr>
          <p:cNvCxnSpPr/>
          <p:nvPr/>
        </p:nvCxnSpPr>
        <p:spPr>
          <a:xfrm flipV="1">
            <a:off x="2451370" y="3861881"/>
            <a:ext cx="3735421" cy="9727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4D23882-FB8C-1E86-5C2B-34EC6CD7F5F8}"/>
              </a:ext>
            </a:extLst>
          </p:cNvPr>
          <p:cNvSpPr txBox="1"/>
          <p:nvPr/>
        </p:nvSpPr>
        <p:spPr>
          <a:xfrm>
            <a:off x="197793" y="4124528"/>
            <a:ext cx="2175756" cy="1477328"/>
          </a:xfrm>
          <a:prstGeom prst="rect">
            <a:avLst/>
          </a:prstGeom>
          <a:noFill/>
        </p:spPr>
        <p:txBody>
          <a:bodyPr wrap="square" rtlCol="0">
            <a:spAutoFit/>
          </a:bodyPr>
          <a:lstStyle/>
          <a:p>
            <a:r>
              <a:rPr lang="en-US" dirty="0"/>
              <a:t>Push and hold to power on; hold until you feel a slight “</a:t>
            </a:r>
            <a:r>
              <a:rPr lang="en-US" dirty="0" err="1"/>
              <a:t>thunk</a:t>
            </a:r>
            <a:r>
              <a:rPr lang="en-US" dirty="0"/>
              <a:t>” and screen will light up</a:t>
            </a:r>
          </a:p>
        </p:txBody>
      </p:sp>
    </p:spTree>
    <p:extLst>
      <p:ext uri="{BB962C8B-B14F-4D97-AF65-F5344CB8AC3E}">
        <p14:creationId xmlns:p14="http://schemas.microsoft.com/office/powerpoint/2010/main" val="143471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4A2C35-12A8-E5B6-D26A-C1AA82FB267B}"/>
              </a:ext>
            </a:extLst>
          </p:cNvPr>
          <p:cNvSpPr>
            <a:spLocks noGrp="1"/>
          </p:cNvSpPr>
          <p:nvPr>
            <p:ph type="title"/>
          </p:nvPr>
        </p:nvSpPr>
        <p:spPr/>
        <p:txBody>
          <a:bodyPr/>
          <a:lstStyle/>
          <a:p>
            <a:r>
              <a:rPr lang="en-US" dirty="0" err="1"/>
              <a:t>Sidepilot</a:t>
            </a:r>
            <a:r>
              <a:rPr lang="en-US" dirty="0"/>
              <a:t> App</a:t>
            </a:r>
          </a:p>
        </p:txBody>
      </p:sp>
      <p:sp>
        <p:nvSpPr>
          <p:cNvPr id="7" name="Content Placeholder 6">
            <a:extLst>
              <a:ext uri="{FF2B5EF4-FFF2-40B4-BE49-F238E27FC236}">
                <a16:creationId xmlns:a16="http://schemas.microsoft.com/office/drawing/2014/main" id="{F75455EE-A6F7-F60F-EB6C-F1F55D8AC107}"/>
              </a:ext>
            </a:extLst>
          </p:cNvPr>
          <p:cNvSpPr>
            <a:spLocks noGrp="1"/>
          </p:cNvSpPr>
          <p:nvPr>
            <p:ph idx="1"/>
          </p:nvPr>
        </p:nvSpPr>
        <p:spPr>
          <a:xfrm>
            <a:off x="311285" y="1494881"/>
            <a:ext cx="3725694" cy="4351338"/>
          </a:xfrm>
        </p:spPr>
        <p:txBody>
          <a:bodyPr>
            <a:normAutofit fontScale="92500" lnSpcReduction="20000"/>
          </a:bodyPr>
          <a:lstStyle/>
          <a:p>
            <a:r>
              <a:rPr lang="en-US" dirty="0"/>
              <a:t>Power on iPad: </a:t>
            </a:r>
          </a:p>
          <a:p>
            <a:r>
              <a:rPr lang="en-US" dirty="0"/>
              <a:t>PW: gnss2!</a:t>
            </a:r>
          </a:p>
          <a:p>
            <a:r>
              <a:rPr lang="en-US" dirty="0"/>
              <a:t>Go to </a:t>
            </a:r>
            <a:r>
              <a:rPr lang="en-US" dirty="0" err="1"/>
              <a:t>sidepilot</a:t>
            </a:r>
            <a:r>
              <a:rPr lang="en-US" dirty="0"/>
              <a:t> app</a:t>
            </a:r>
          </a:p>
          <a:p>
            <a:r>
              <a:rPr lang="en-US" dirty="0"/>
              <a:t>Select 3DR Solo</a:t>
            </a:r>
          </a:p>
          <a:p>
            <a:r>
              <a:rPr lang="en-US" dirty="0"/>
              <a:t>Go to Settings/</a:t>
            </a:r>
            <a:r>
              <a:rPr lang="en-US" dirty="0" err="1"/>
              <a:t>Wifi</a:t>
            </a:r>
            <a:r>
              <a:rPr lang="en-US" dirty="0"/>
              <a:t> on </a:t>
            </a:r>
            <a:r>
              <a:rPr lang="en-US" dirty="0" err="1"/>
              <a:t>ipad</a:t>
            </a:r>
            <a:r>
              <a:rPr lang="en-US" dirty="0"/>
              <a:t> and select:</a:t>
            </a:r>
          </a:p>
          <a:p>
            <a:pPr lvl="1"/>
            <a:r>
              <a:rPr lang="en-US" dirty="0"/>
              <a:t>One of the WWU WIFI sites</a:t>
            </a:r>
          </a:p>
          <a:p>
            <a:r>
              <a:rPr lang="en-US" dirty="0"/>
              <a:t>Go back to </a:t>
            </a:r>
            <a:r>
              <a:rPr lang="en-US" dirty="0" err="1"/>
              <a:t>Sidepilot</a:t>
            </a:r>
            <a:r>
              <a:rPr lang="en-US" dirty="0"/>
              <a:t> and you should see a map of campus that may be pretty blurry. This is OK</a:t>
            </a:r>
          </a:p>
        </p:txBody>
      </p:sp>
      <p:pic>
        <p:nvPicPr>
          <p:cNvPr id="9" name="Picture 8">
            <a:extLst>
              <a:ext uri="{FF2B5EF4-FFF2-40B4-BE49-F238E27FC236}">
                <a16:creationId xmlns:a16="http://schemas.microsoft.com/office/drawing/2014/main" id="{730FFD8F-C6E7-471F-AC01-39398EADABAF}"/>
              </a:ext>
            </a:extLst>
          </p:cNvPr>
          <p:cNvPicPr>
            <a:picLocks noChangeAspect="1"/>
          </p:cNvPicPr>
          <p:nvPr/>
        </p:nvPicPr>
        <p:blipFill>
          <a:blip r:embed="rId2"/>
          <a:stretch>
            <a:fillRect/>
          </a:stretch>
        </p:blipFill>
        <p:spPr>
          <a:xfrm>
            <a:off x="4520523" y="739602"/>
            <a:ext cx="742139" cy="739597"/>
          </a:xfrm>
          <a:prstGeom prst="rect">
            <a:avLst/>
          </a:prstGeom>
        </p:spPr>
      </p:pic>
      <p:pic>
        <p:nvPicPr>
          <p:cNvPr id="12" name="Picture 11">
            <a:extLst>
              <a:ext uri="{FF2B5EF4-FFF2-40B4-BE49-F238E27FC236}">
                <a16:creationId xmlns:a16="http://schemas.microsoft.com/office/drawing/2014/main" id="{759BF877-4370-3F5B-B0CD-FBCB6F7E4BB6}"/>
              </a:ext>
            </a:extLst>
          </p:cNvPr>
          <p:cNvPicPr>
            <a:picLocks noChangeAspect="1"/>
          </p:cNvPicPr>
          <p:nvPr/>
        </p:nvPicPr>
        <p:blipFill>
          <a:blip r:embed="rId3"/>
          <a:stretch>
            <a:fillRect/>
          </a:stretch>
        </p:blipFill>
        <p:spPr>
          <a:xfrm>
            <a:off x="4242176" y="1782594"/>
            <a:ext cx="7248525" cy="4343400"/>
          </a:xfrm>
          <a:prstGeom prst="rect">
            <a:avLst/>
          </a:prstGeom>
        </p:spPr>
      </p:pic>
    </p:spTree>
    <p:extLst>
      <p:ext uri="{BB962C8B-B14F-4D97-AF65-F5344CB8AC3E}">
        <p14:creationId xmlns:p14="http://schemas.microsoft.com/office/powerpoint/2010/main" val="287388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4A2C35-12A8-E5B6-D26A-C1AA82FB267B}"/>
              </a:ext>
            </a:extLst>
          </p:cNvPr>
          <p:cNvSpPr>
            <a:spLocks noGrp="1"/>
          </p:cNvSpPr>
          <p:nvPr>
            <p:ph type="title"/>
          </p:nvPr>
        </p:nvSpPr>
        <p:spPr/>
        <p:txBody>
          <a:bodyPr/>
          <a:lstStyle/>
          <a:p>
            <a:r>
              <a:rPr lang="en-US" dirty="0" err="1"/>
              <a:t>Sidepilot</a:t>
            </a:r>
            <a:r>
              <a:rPr lang="en-US" dirty="0"/>
              <a:t> App</a:t>
            </a:r>
          </a:p>
        </p:txBody>
      </p:sp>
      <p:sp>
        <p:nvSpPr>
          <p:cNvPr id="7" name="Content Placeholder 6">
            <a:extLst>
              <a:ext uri="{FF2B5EF4-FFF2-40B4-BE49-F238E27FC236}">
                <a16:creationId xmlns:a16="http://schemas.microsoft.com/office/drawing/2014/main" id="{F75455EE-A6F7-F60F-EB6C-F1F55D8AC107}"/>
              </a:ext>
            </a:extLst>
          </p:cNvPr>
          <p:cNvSpPr>
            <a:spLocks noGrp="1"/>
          </p:cNvSpPr>
          <p:nvPr>
            <p:ph idx="1"/>
          </p:nvPr>
        </p:nvSpPr>
        <p:spPr>
          <a:xfrm>
            <a:off x="311285" y="1825625"/>
            <a:ext cx="3725694" cy="4351338"/>
          </a:xfrm>
        </p:spPr>
        <p:txBody>
          <a:bodyPr>
            <a:normAutofit fontScale="92500" lnSpcReduction="20000"/>
          </a:bodyPr>
          <a:lstStyle/>
          <a:p>
            <a:r>
              <a:rPr lang="en-US" dirty="0"/>
              <a:t>Now go back to to Settings/</a:t>
            </a:r>
            <a:r>
              <a:rPr lang="en-US" dirty="0" err="1"/>
              <a:t>Wifi</a:t>
            </a:r>
            <a:r>
              <a:rPr lang="en-US" dirty="0"/>
              <a:t> on </a:t>
            </a:r>
            <a:r>
              <a:rPr lang="en-US" dirty="0" err="1"/>
              <a:t>ipad</a:t>
            </a:r>
            <a:r>
              <a:rPr lang="en-US" dirty="0"/>
              <a:t> and select:</a:t>
            </a:r>
          </a:p>
          <a:p>
            <a:pPr lvl="1"/>
            <a:r>
              <a:rPr lang="en-US" dirty="0" err="1"/>
              <a:t>SoloLink_solo</a:t>
            </a:r>
            <a:r>
              <a:rPr lang="en-US" dirty="0"/>
              <a:t>#</a:t>
            </a:r>
          </a:p>
          <a:p>
            <a:pPr lvl="1"/>
            <a:r>
              <a:rPr lang="en-US" dirty="0"/>
              <a:t>PW: </a:t>
            </a:r>
            <a:r>
              <a:rPr lang="en-US" dirty="0" err="1"/>
              <a:t>sololinksolo</a:t>
            </a:r>
            <a:r>
              <a:rPr lang="en-US" dirty="0"/>
              <a:t>#</a:t>
            </a:r>
          </a:p>
          <a:p>
            <a:pPr lvl="1"/>
            <a:r>
              <a:rPr lang="en-US" dirty="0"/>
              <a:t># is the number of your solo</a:t>
            </a:r>
          </a:p>
          <a:p>
            <a:r>
              <a:rPr lang="en-US" dirty="0"/>
              <a:t>Go to </a:t>
            </a:r>
            <a:r>
              <a:rPr lang="en-US" dirty="0" err="1"/>
              <a:t>sidepilot</a:t>
            </a:r>
            <a:r>
              <a:rPr lang="en-US" dirty="0"/>
              <a:t> app</a:t>
            </a:r>
          </a:p>
          <a:p>
            <a:r>
              <a:rPr lang="en-US" dirty="0"/>
              <a:t>Select 3DR Solo</a:t>
            </a:r>
          </a:p>
          <a:p>
            <a:r>
              <a:rPr lang="en-US" dirty="0"/>
              <a:t>On </a:t>
            </a:r>
            <a:r>
              <a:rPr lang="en-US" dirty="0" err="1"/>
              <a:t>Sidepilot</a:t>
            </a:r>
            <a:r>
              <a:rPr lang="en-US" dirty="0"/>
              <a:t> main screen, hit the Connect Button. It will turn blue when connected</a:t>
            </a:r>
          </a:p>
        </p:txBody>
      </p:sp>
      <p:pic>
        <p:nvPicPr>
          <p:cNvPr id="9" name="Picture 8">
            <a:extLst>
              <a:ext uri="{FF2B5EF4-FFF2-40B4-BE49-F238E27FC236}">
                <a16:creationId xmlns:a16="http://schemas.microsoft.com/office/drawing/2014/main" id="{730FFD8F-C6E7-471F-AC01-39398EADABAF}"/>
              </a:ext>
            </a:extLst>
          </p:cNvPr>
          <p:cNvPicPr>
            <a:picLocks noChangeAspect="1"/>
          </p:cNvPicPr>
          <p:nvPr/>
        </p:nvPicPr>
        <p:blipFill>
          <a:blip r:embed="rId2"/>
          <a:stretch>
            <a:fillRect/>
          </a:stretch>
        </p:blipFill>
        <p:spPr>
          <a:xfrm>
            <a:off x="4520523" y="739602"/>
            <a:ext cx="742139" cy="739597"/>
          </a:xfrm>
          <a:prstGeom prst="rect">
            <a:avLst/>
          </a:prstGeom>
        </p:spPr>
      </p:pic>
      <p:pic>
        <p:nvPicPr>
          <p:cNvPr id="12" name="Picture 11">
            <a:extLst>
              <a:ext uri="{FF2B5EF4-FFF2-40B4-BE49-F238E27FC236}">
                <a16:creationId xmlns:a16="http://schemas.microsoft.com/office/drawing/2014/main" id="{759BF877-4370-3F5B-B0CD-FBCB6F7E4BB6}"/>
              </a:ext>
            </a:extLst>
          </p:cNvPr>
          <p:cNvPicPr>
            <a:picLocks noChangeAspect="1"/>
          </p:cNvPicPr>
          <p:nvPr/>
        </p:nvPicPr>
        <p:blipFill>
          <a:blip r:embed="rId3"/>
          <a:stretch>
            <a:fillRect/>
          </a:stretch>
        </p:blipFill>
        <p:spPr>
          <a:xfrm>
            <a:off x="4242176" y="1782594"/>
            <a:ext cx="7248525" cy="4343400"/>
          </a:xfrm>
          <a:prstGeom prst="rect">
            <a:avLst/>
          </a:prstGeom>
        </p:spPr>
      </p:pic>
      <p:cxnSp>
        <p:nvCxnSpPr>
          <p:cNvPr id="10" name="Straight Arrow Connector 9">
            <a:extLst>
              <a:ext uri="{FF2B5EF4-FFF2-40B4-BE49-F238E27FC236}">
                <a16:creationId xmlns:a16="http://schemas.microsoft.com/office/drawing/2014/main" id="{C985A8FF-689D-B049-D22C-6650317E8334}"/>
              </a:ext>
            </a:extLst>
          </p:cNvPr>
          <p:cNvCxnSpPr>
            <a:cxnSpLocks/>
          </p:cNvCxnSpPr>
          <p:nvPr/>
        </p:nvCxnSpPr>
        <p:spPr>
          <a:xfrm flipV="1">
            <a:off x="3830595" y="2996119"/>
            <a:ext cx="6470996" cy="25726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68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4A2C35-12A8-E5B6-D26A-C1AA82FB267B}"/>
              </a:ext>
            </a:extLst>
          </p:cNvPr>
          <p:cNvSpPr>
            <a:spLocks noGrp="1"/>
          </p:cNvSpPr>
          <p:nvPr>
            <p:ph type="title"/>
          </p:nvPr>
        </p:nvSpPr>
        <p:spPr/>
        <p:txBody>
          <a:bodyPr/>
          <a:lstStyle/>
          <a:p>
            <a:r>
              <a:rPr lang="en-US" dirty="0" err="1"/>
              <a:t>Sidepilot</a:t>
            </a:r>
            <a:r>
              <a:rPr lang="en-US" dirty="0"/>
              <a:t> App</a:t>
            </a:r>
          </a:p>
        </p:txBody>
      </p:sp>
      <p:sp>
        <p:nvSpPr>
          <p:cNvPr id="7" name="Content Placeholder 6">
            <a:extLst>
              <a:ext uri="{FF2B5EF4-FFF2-40B4-BE49-F238E27FC236}">
                <a16:creationId xmlns:a16="http://schemas.microsoft.com/office/drawing/2014/main" id="{F75455EE-A6F7-F60F-EB6C-F1F55D8AC107}"/>
              </a:ext>
            </a:extLst>
          </p:cNvPr>
          <p:cNvSpPr>
            <a:spLocks noGrp="1"/>
          </p:cNvSpPr>
          <p:nvPr>
            <p:ph idx="1"/>
          </p:nvPr>
        </p:nvSpPr>
        <p:spPr>
          <a:xfrm>
            <a:off x="311285" y="1825625"/>
            <a:ext cx="3725694" cy="4351338"/>
          </a:xfrm>
        </p:spPr>
        <p:txBody>
          <a:bodyPr>
            <a:normAutofit/>
          </a:bodyPr>
          <a:lstStyle/>
          <a:p>
            <a:r>
              <a:rPr lang="en-US" dirty="0"/>
              <a:t>Select</a:t>
            </a:r>
          </a:p>
          <a:p>
            <a:r>
              <a:rPr lang="en-US" dirty="0"/>
              <a:t>You should now see your location on the map</a:t>
            </a:r>
          </a:p>
          <a:p>
            <a:r>
              <a:rPr lang="en-US" dirty="0"/>
              <a:t>You are now ready to take off. </a:t>
            </a:r>
          </a:p>
        </p:txBody>
      </p:sp>
      <p:pic>
        <p:nvPicPr>
          <p:cNvPr id="9" name="Picture 8">
            <a:extLst>
              <a:ext uri="{FF2B5EF4-FFF2-40B4-BE49-F238E27FC236}">
                <a16:creationId xmlns:a16="http://schemas.microsoft.com/office/drawing/2014/main" id="{730FFD8F-C6E7-471F-AC01-39398EADABAF}"/>
              </a:ext>
            </a:extLst>
          </p:cNvPr>
          <p:cNvPicPr>
            <a:picLocks noChangeAspect="1"/>
          </p:cNvPicPr>
          <p:nvPr/>
        </p:nvPicPr>
        <p:blipFill>
          <a:blip r:embed="rId2"/>
          <a:stretch>
            <a:fillRect/>
          </a:stretch>
        </p:blipFill>
        <p:spPr>
          <a:xfrm>
            <a:off x="4520523" y="739602"/>
            <a:ext cx="742139" cy="739597"/>
          </a:xfrm>
          <a:prstGeom prst="rect">
            <a:avLst/>
          </a:prstGeom>
        </p:spPr>
      </p:pic>
      <p:pic>
        <p:nvPicPr>
          <p:cNvPr id="12" name="Picture 11">
            <a:extLst>
              <a:ext uri="{FF2B5EF4-FFF2-40B4-BE49-F238E27FC236}">
                <a16:creationId xmlns:a16="http://schemas.microsoft.com/office/drawing/2014/main" id="{759BF877-4370-3F5B-B0CD-FBCB6F7E4BB6}"/>
              </a:ext>
            </a:extLst>
          </p:cNvPr>
          <p:cNvPicPr>
            <a:picLocks noChangeAspect="1"/>
          </p:cNvPicPr>
          <p:nvPr/>
        </p:nvPicPr>
        <p:blipFill>
          <a:blip r:embed="rId3"/>
          <a:stretch>
            <a:fillRect/>
          </a:stretch>
        </p:blipFill>
        <p:spPr>
          <a:xfrm>
            <a:off x="4242176" y="1782594"/>
            <a:ext cx="7248525" cy="4343400"/>
          </a:xfrm>
          <a:prstGeom prst="rect">
            <a:avLst/>
          </a:prstGeom>
        </p:spPr>
      </p:pic>
      <p:cxnSp>
        <p:nvCxnSpPr>
          <p:cNvPr id="10" name="Straight Arrow Connector 9">
            <a:extLst>
              <a:ext uri="{FF2B5EF4-FFF2-40B4-BE49-F238E27FC236}">
                <a16:creationId xmlns:a16="http://schemas.microsoft.com/office/drawing/2014/main" id="{C985A8FF-689D-B049-D22C-6650317E8334}"/>
              </a:ext>
            </a:extLst>
          </p:cNvPr>
          <p:cNvCxnSpPr>
            <a:cxnSpLocks/>
          </p:cNvCxnSpPr>
          <p:nvPr/>
        </p:nvCxnSpPr>
        <p:spPr>
          <a:xfrm>
            <a:off x="1589903" y="2075935"/>
            <a:ext cx="2710248" cy="2619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04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8F55-B9CD-7E8C-450C-3713D2E2C3E7}"/>
              </a:ext>
            </a:extLst>
          </p:cNvPr>
          <p:cNvSpPr>
            <a:spLocks noGrp="1"/>
          </p:cNvSpPr>
          <p:nvPr>
            <p:ph type="title"/>
          </p:nvPr>
        </p:nvSpPr>
        <p:spPr/>
        <p:txBody>
          <a:bodyPr/>
          <a:lstStyle/>
          <a:p>
            <a:r>
              <a:rPr lang="en-US" dirty="0"/>
              <a:t>Flight Controls</a:t>
            </a:r>
          </a:p>
        </p:txBody>
      </p:sp>
      <p:sp>
        <p:nvSpPr>
          <p:cNvPr id="3" name="Content Placeholder 2">
            <a:extLst>
              <a:ext uri="{FF2B5EF4-FFF2-40B4-BE49-F238E27FC236}">
                <a16:creationId xmlns:a16="http://schemas.microsoft.com/office/drawing/2014/main" id="{20D9AAD3-1CE3-70CD-372E-24BF2640ABF1}"/>
              </a:ext>
            </a:extLst>
          </p:cNvPr>
          <p:cNvSpPr>
            <a:spLocks noGrp="1"/>
          </p:cNvSpPr>
          <p:nvPr>
            <p:ph idx="1"/>
          </p:nvPr>
        </p:nvSpPr>
        <p:spPr>
          <a:xfrm>
            <a:off x="469558" y="1482811"/>
            <a:ext cx="4267200" cy="4694152"/>
          </a:xfrm>
        </p:spPr>
        <p:txBody>
          <a:bodyPr>
            <a:normAutofit lnSpcReduction="10000"/>
          </a:bodyPr>
          <a:lstStyle/>
          <a:p>
            <a:r>
              <a:rPr lang="en-US" dirty="0"/>
              <a:t>BEFORE YOU TAKE OFF</a:t>
            </a:r>
          </a:p>
          <a:p>
            <a:r>
              <a:rPr lang="en-US" dirty="0"/>
              <a:t>Familiarize yourself with control sticks</a:t>
            </a:r>
          </a:p>
          <a:p>
            <a:r>
              <a:rPr lang="en-US" dirty="0"/>
              <a:t>This is the vertical speed control</a:t>
            </a:r>
          </a:p>
          <a:p>
            <a:pPr lvl="1"/>
            <a:r>
              <a:rPr lang="en-US" dirty="0"/>
              <a:t>Push forward to go up; farther you push it the faster you go up</a:t>
            </a:r>
          </a:p>
          <a:p>
            <a:pPr lvl="1"/>
            <a:r>
              <a:rPr lang="en-US" dirty="0"/>
              <a:t>Pull back to go down; farther you pull it the faster you go down</a:t>
            </a:r>
          </a:p>
          <a:p>
            <a:pPr lvl="1"/>
            <a:r>
              <a:rPr lang="en-US" dirty="0"/>
              <a:t>Let go and the drone will hover</a:t>
            </a:r>
          </a:p>
        </p:txBody>
      </p:sp>
      <p:pic>
        <p:nvPicPr>
          <p:cNvPr id="4" name="Picture 3">
            <a:extLst>
              <a:ext uri="{FF2B5EF4-FFF2-40B4-BE49-F238E27FC236}">
                <a16:creationId xmlns:a16="http://schemas.microsoft.com/office/drawing/2014/main" id="{292833BC-F51E-64D1-8189-DDF6C3E21231}"/>
              </a:ext>
            </a:extLst>
          </p:cNvPr>
          <p:cNvPicPr>
            <a:picLocks noChangeAspect="1"/>
          </p:cNvPicPr>
          <p:nvPr/>
        </p:nvPicPr>
        <p:blipFill>
          <a:blip r:embed="rId2"/>
          <a:stretch>
            <a:fillRect/>
          </a:stretch>
        </p:blipFill>
        <p:spPr>
          <a:xfrm>
            <a:off x="5008605" y="1676459"/>
            <a:ext cx="6985602" cy="5123172"/>
          </a:xfrm>
          <a:prstGeom prst="rect">
            <a:avLst/>
          </a:prstGeom>
        </p:spPr>
      </p:pic>
      <p:cxnSp>
        <p:nvCxnSpPr>
          <p:cNvPr id="6" name="Straight Arrow Connector 5">
            <a:extLst>
              <a:ext uri="{FF2B5EF4-FFF2-40B4-BE49-F238E27FC236}">
                <a16:creationId xmlns:a16="http://schemas.microsoft.com/office/drawing/2014/main" id="{6F65EBDC-EE95-8B52-CA9E-3AF66F7DC9F9}"/>
              </a:ext>
            </a:extLst>
          </p:cNvPr>
          <p:cNvCxnSpPr>
            <a:cxnSpLocks/>
          </p:cNvCxnSpPr>
          <p:nvPr/>
        </p:nvCxnSpPr>
        <p:spPr>
          <a:xfrm flipH="1">
            <a:off x="6030097" y="2364259"/>
            <a:ext cx="420130" cy="149104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8548B2-AED1-AD6F-0290-0F4CC68FF086}"/>
              </a:ext>
            </a:extLst>
          </p:cNvPr>
          <p:cNvCxnSpPr>
            <a:cxnSpLocks/>
          </p:cNvCxnSpPr>
          <p:nvPr/>
        </p:nvCxnSpPr>
        <p:spPr>
          <a:xfrm flipV="1">
            <a:off x="4377447" y="2830749"/>
            <a:ext cx="1517515" cy="116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503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8F55-B9CD-7E8C-450C-3713D2E2C3E7}"/>
              </a:ext>
            </a:extLst>
          </p:cNvPr>
          <p:cNvSpPr>
            <a:spLocks noGrp="1"/>
          </p:cNvSpPr>
          <p:nvPr>
            <p:ph type="title"/>
          </p:nvPr>
        </p:nvSpPr>
        <p:spPr/>
        <p:txBody>
          <a:bodyPr/>
          <a:lstStyle/>
          <a:p>
            <a:r>
              <a:rPr lang="en-US" dirty="0"/>
              <a:t>Flight Controls</a:t>
            </a:r>
          </a:p>
        </p:txBody>
      </p:sp>
      <p:sp>
        <p:nvSpPr>
          <p:cNvPr id="3" name="Content Placeholder 2">
            <a:extLst>
              <a:ext uri="{FF2B5EF4-FFF2-40B4-BE49-F238E27FC236}">
                <a16:creationId xmlns:a16="http://schemas.microsoft.com/office/drawing/2014/main" id="{20D9AAD3-1CE3-70CD-372E-24BF2640ABF1}"/>
              </a:ext>
            </a:extLst>
          </p:cNvPr>
          <p:cNvSpPr>
            <a:spLocks noGrp="1"/>
          </p:cNvSpPr>
          <p:nvPr>
            <p:ph idx="1"/>
          </p:nvPr>
        </p:nvSpPr>
        <p:spPr>
          <a:xfrm>
            <a:off x="469558" y="1482811"/>
            <a:ext cx="4267200" cy="4694152"/>
          </a:xfrm>
        </p:spPr>
        <p:txBody>
          <a:bodyPr>
            <a:normAutofit/>
          </a:bodyPr>
          <a:lstStyle/>
          <a:p>
            <a:r>
              <a:rPr lang="en-US" dirty="0"/>
              <a:t>Yaw control</a:t>
            </a:r>
          </a:p>
          <a:p>
            <a:pPr lvl="1"/>
            <a:r>
              <a:rPr lang="en-US" dirty="0"/>
              <a:t>Push to right and drone will rotate (yaw) to the right; farther you push it the faster it will rotate</a:t>
            </a:r>
          </a:p>
          <a:p>
            <a:pPr lvl="1"/>
            <a:r>
              <a:rPr lang="en-US" dirty="0"/>
              <a:t>Push to the left and the drone will rotate (yaw) to the left; farther you push it the faster you will rotate</a:t>
            </a:r>
          </a:p>
          <a:p>
            <a:pPr lvl="1"/>
            <a:r>
              <a:rPr lang="en-US" dirty="0"/>
              <a:t>Let go and drone will hover</a:t>
            </a:r>
          </a:p>
        </p:txBody>
      </p:sp>
      <p:pic>
        <p:nvPicPr>
          <p:cNvPr id="4" name="Picture 3">
            <a:extLst>
              <a:ext uri="{FF2B5EF4-FFF2-40B4-BE49-F238E27FC236}">
                <a16:creationId xmlns:a16="http://schemas.microsoft.com/office/drawing/2014/main" id="{292833BC-F51E-64D1-8189-DDF6C3E21231}"/>
              </a:ext>
            </a:extLst>
          </p:cNvPr>
          <p:cNvPicPr>
            <a:picLocks noChangeAspect="1"/>
          </p:cNvPicPr>
          <p:nvPr/>
        </p:nvPicPr>
        <p:blipFill>
          <a:blip r:embed="rId2"/>
          <a:stretch>
            <a:fillRect/>
          </a:stretch>
        </p:blipFill>
        <p:spPr>
          <a:xfrm>
            <a:off x="5008605" y="1676459"/>
            <a:ext cx="6985602" cy="5123172"/>
          </a:xfrm>
          <a:prstGeom prst="rect">
            <a:avLst/>
          </a:prstGeom>
        </p:spPr>
      </p:pic>
      <p:cxnSp>
        <p:nvCxnSpPr>
          <p:cNvPr id="6" name="Straight Arrow Connector 5">
            <a:extLst>
              <a:ext uri="{FF2B5EF4-FFF2-40B4-BE49-F238E27FC236}">
                <a16:creationId xmlns:a16="http://schemas.microsoft.com/office/drawing/2014/main" id="{6F65EBDC-EE95-8B52-CA9E-3AF66F7DC9F9}"/>
              </a:ext>
            </a:extLst>
          </p:cNvPr>
          <p:cNvCxnSpPr>
            <a:cxnSpLocks/>
          </p:cNvCxnSpPr>
          <p:nvPr/>
        </p:nvCxnSpPr>
        <p:spPr>
          <a:xfrm flipH="1">
            <a:off x="5437762" y="3210128"/>
            <a:ext cx="16245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955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868</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Flying the 3DR Solo with the  Sidepilot App</vt:lpstr>
      <vt:lpstr>PowerPoint Presentation</vt:lpstr>
      <vt:lpstr>PowerPoint Presentation</vt:lpstr>
      <vt:lpstr>PowerPoint Presentation</vt:lpstr>
      <vt:lpstr>Sidepilot App</vt:lpstr>
      <vt:lpstr>Sidepilot App</vt:lpstr>
      <vt:lpstr>Sidepilot App</vt:lpstr>
      <vt:lpstr>Flight Controls</vt:lpstr>
      <vt:lpstr>Flight Controls</vt:lpstr>
      <vt:lpstr>Flight Controls</vt:lpstr>
      <vt:lpstr>Flight Controls</vt:lpstr>
      <vt:lpstr>Flight Controls</vt:lpstr>
      <vt:lpstr>Flight Controls</vt:lpstr>
      <vt:lpstr>Flight Controls: Take off</vt:lpstr>
      <vt:lpstr>Flying: Things to try</vt:lpstr>
    </vt:vector>
  </TitlesOfParts>
  <Company>Western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Flying the 3DR Solo with the  Sidepilot App</dc:title>
  <dc:creator>David Wallin</dc:creator>
  <cp:lastModifiedBy>David Wallin</cp:lastModifiedBy>
  <cp:revision>6</cp:revision>
  <dcterms:created xsi:type="dcterms:W3CDTF">2022-10-03T20:19:33Z</dcterms:created>
  <dcterms:modified xsi:type="dcterms:W3CDTF">2022-10-04T18:20:22Z</dcterms:modified>
</cp:coreProperties>
</file>